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4" r:id="rId2"/>
    <p:sldMasterId id="2147483692" r:id="rId3"/>
    <p:sldMasterId id="2147483702" r:id="rId4"/>
    <p:sldMasterId id="2147483718" r:id="rId5"/>
    <p:sldMasterId id="2147483721" r:id="rId6"/>
    <p:sldMasterId id="2147483732" r:id="rId7"/>
    <p:sldMasterId id="2147483744" r:id="rId8"/>
  </p:sldMasterIdLst>
  <p:notesMasterIdLst>
    <p:notesMasterId r:id="rId23"/>
  </p:notesMasterIdLst>
  <p:handoutMasterIdLst>
    <p:handoutMasterId r:id="rId24"/>
  </p:handoutMasterIdLst>
  <p:sldIdLst>
    <p:sldId id="290" r:id="rId9"/>
    <p:sldId id="411" r:id="rId10"/>
    <p:sldId id="408" r:id="rId11"/>
    <p:sldId id="371" r:id="rId12"/>
    <p:sldId id="409" r:id="rId13"/>
    <p:sldId id="373" r:id="rId14"/>
    <p:sldId id="418" r:id="rId15"/>
    <p:sldId id="410" r:id="rId16"/>
    <p:sldId id="375" r:id="rId17"/>
    <p:sldId id="414" r:id="rId18"/>
    <p:sldId id="413" r:id="rId19"/>
    <p:sldId id="420" r:id="rId20"/>
    <p:sldId id="366" r:id="rId21"/>
    <p:sldId id="417" r:id="rId2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  <a:srgbClr val="004178"/>
    <a:srgbClr val="32A0F0"/>
    <a:srgbClr val="FF6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74803" autoAdjust="0"/>
  </p:normalViewPr>
  <p:slideViewPr>
    <p:cSldViewPr snapToObjects="1" showGuides="1">
      <p:cViewPr varScale="1">
        <p:scale>
          <a:sx n="50" d="100"/>
          <a:sy n="50" d="100"/>
        </p:scale>
        <p:origin x="12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Objects="1" showGuide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0C952B-75D3-4945-BED7-17E48050B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F0E2C-2A0B-E94A-8CB7-43767418B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F95F-4C6C-D04A-BAFB-564F0D4CDA44}" type="datetimeFigureOut">
              <a:rPr lang="sv-SE" smtClean="0"/>
              <a:t>2022-01-26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F01C3-BB2D-A14B-A0D9-18962DF66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DB9B0-C319-3B4E-8AEB-461985C2D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AF91-716D-3642-9399-620E28CE36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83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C730-B704-4F48-9A65-834449CE16C1}" type="datetimeFigureOut">
              <a:rPr lang="sv-SE" smtClean="0"/>
              <a:t>2022-01-26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4A9D-3B7F-5D49-ADB6-0E828D996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33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8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37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41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81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0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66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E4A9D-3B7F-5D49-ADB6-0E828D9964E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7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u="sng" dirty="0"/>
              <a:t>Möjliga</a:t>
            </a:r>
            <a:r>
              <a:rPr lang="sv-SE" u="sng" baseline="0" dirty="0"/>
              <a:t> frågor</a:t>
            </a:r>
          </a:p>
          <a:p>
            <a:r>
              <a:rPr lang="sv-SE" baseline="0" dirty="0"/>
              <a:t>Hur gör man för att få ett styrelseuppdrag?</a:t>
            </a:r>
          </a:p>
          <a:p>
            <a:r>
              <a:rPr lang="sv-SE" baseline="0" dirty="0"/>
              <a:t>Vad ska man tänka på inför att man tar ett styrelseuppdrag?</a:t>
            </a:r>
          </a:p>
          <a:p>
            <a:r>
              <a:rPr lang="sv-SE" baseline="0" dirty="0"/>
              <a:t>Hur påverkar styrelsens sammansättning arbetet?</a:t>
            </a:r>
          </a:p>
          <a:p>
            <a:r>
              <a:rPr lang="sv-SE" baseline="0" dirty="0"/>
              <a:t>Vilka frågor diskuteras ofta i en styrelse?</a:t>
            </a:r>
          </a:p>
          <a:p>
            <a:r>
              <a:rPr lang="sv-SE" baseline="0" dirty="0"/>
              <a:t>Hur har styrelsearbetet förändrats de senaste åren?</a:t>
            </a:r>
          </a:p>
          <a:p>
            <a:r>
              <a:rPr lang="sv-SE" baseline="0" dirty="0"/>
              <a:t>Viktiga kompetenser i en styrelse?</a:t>
            </a:r>
          </a:p>
          <a:p>
            <a:r>
              <a:rPr lang="sv-SE" baseline="0" dirty="0"/>
              <a:t>SOs roll</a:t>
            </a:r>
          </a:p>
          <a:p>
            <a:r>
              <a:rPr lang="sv-SE" baseline="0" dirty="0"/>
              <a:t>Exempel på svåra situationer/frågeställningar i en styrelse</a:t>
            </a:r>
          </a:p>
          <a:p>
            <a:r>
              <a:rPr lang="sv-SE" baseline="0" dirty="0"/>
              <a:t>Byta av VD</a:t>
            </a:r>
          </a:p>
          <a:p>
            <a:r>
              <a:rPr lang="sv-SE" baseline="0" dirty="0"/>
              <a:t>Utvärdering av styrelsen och VD</a:t>
            </a:r>
          </a:p>
          <a:p>
            <a:r>
              <a:rPr lang="sv-SE" baseline="0" dirty="0"/>
              <a:t>Styrelser i olika typer av bolag noterat/PE/entreprenör/NGO/ägarbolag</a:t>
            </a:r>
          </a:p>
          <a:p>
            <a:r>
              <a:rPr lang="sv-SE" baseline="0" dirty="0"/>
              <a:t>Styrelsemedlemmar i andra uppdrag i bolaget</a:t>
            </a:r>
          </a:p>
          <a:p>
            <a:r>
              <a:rPr lang="sv-SE" baseline="0" dirty="0"/>
              <a:t>Avsluta mötet utan tjänstemän</a:t>
            </a:r>
          </a:p>
          <a:p>
            <a:r>
              <a:rPr lang="sv-SE" baseline="0" dirty="0"/>
              <a:t>Tidsåtgång/insats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E4A9D-3B7F-5D49-ADB6-0E828D9964E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56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ysslingen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F9BEF05-68B1-B241-B402-FAFFD94BDAA2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2204864"/>
            <a:ext cx="8994546" cy="35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7A8E1DD-88F0-874D-8134-E601C3F1F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39" y="1484784"/>
            <a:ext cx="8994319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1156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EFCCD2F-CD40-D34D-A44A-46B8B58DBF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1772816"/>
            <a:ext cx="8577263" cy="402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0674FF-8628-8C48-9C25-FC7A5D3CE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663" y="1340768"/>
            <a:ext cx="8534400" cy="238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415565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93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F94A1-54F6-AF41-B8CC-3748917D3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48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74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8D0EE-99F1-9C45-8B1D-04558681D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1986" y="2420888"/>
            <a:ext cx="8496300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Kapitel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E6A89-7CBE-434F-B1E7-4F0D4A2EC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1986" y="4009855"/>
            <a:ext cx="8496300" cy="434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Valfri underrubrik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1478DA6-CBD0-A54E-A8F1-99B92BCD7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091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D61D7AF-8EDF-6845-8F33-A667C33EE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476672"/>
            <a:ext cx="2047511" cy="20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BD967B6-DC02-6543-921C-9F86B83FB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smtClean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D86D45-0B91-D042-AE9D-3D021DF7B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6395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669E12-AAA8-9447-94C7-CB45C1860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CE3F1C9-B964-E940-9827-A5114AA9D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7639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65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Brödtext</a:t>
            </a:r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9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komm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B40BA2-6A01-6E40-83D0-6698D5461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192" y="2315309"/>
            <a:ext cx="2768967" cy="3489179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Kommentarer</a:t>
            </a:r>
            <a:endParaRPr lang="sv-SE" dirty="0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074194A-EA2D-DB43-BF59-36C48DFB67A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1484784"/>
            <a:ext cx="5772150" cy="431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83714F-B7B6-224C-9DC7-88F4EBC04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4192" y="1484784"/>
            <a:ext cx="276896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395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sslingen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E2C531-05C8-004E-8D4C-2E5C27F2B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7688" y="2564904"/>
            <a:ext cx="56336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5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F9BEF05-68B1-B241-B402-FAFFD94BDAA2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2204864"/>
            <a:ext cx="8994546" cy="35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7A8E1DD-88F0-874D-8134-E601C3F1F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39" y="1484784"/>
            <a:ext cx="8994319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40313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EFCCD2F-CD40-D34D-A44A-46B8B58DBF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1772816"/>
            <a:ext cx="8577263" cy="402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0674FF-8628-8C48-9C25-FC7A5D3CE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663" y="1340768"/>
            <a:ext cx="8534400" cy="238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74514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7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F94A1-54F6-AF41-B8CC-3748917D3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397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817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8D0EE-99F1-9C45-8B1D-04558681D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1986" y="2420888"/>
            <a:ext cx="8496300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Kapitel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E6A89-7CBE-434F-B1E7-4F0D4A2EC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1986" y="4009855"/>
            <a:ext cx="8496300" cy="434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Valfri underrubrik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30B752-E586-BB4F-9661-09DAC1FA9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091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0490956-D789-3849-8D4B-C956643DA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476672"/>
            <a:ext cx="2047511" cy="20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BD967B6-DC02-6543-921C-9F86B83FB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smtClean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D86D45-0B91-D042-AE9D-3D021DF7B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574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669E12-AAA8-9447-94C7-CB45C1860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CE3F1C9-B964-E940-9827-A5114AA9D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63913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27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Brödtext</a:t>
            </a:r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59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komm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B40BA2-6A01-6E40-83D0-6698D5461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192" y="2315309"/>
            <a:ext cx="2768967" cy="3489179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Kommentarer</a:t>
            </a:r>
            <a:endParaRPr lang="sv-SE" dirty="0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074194A-EA2D-DB43-BF59-36C48DFB67A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1484784"/>
            <a:ext cx="5772150" cy="431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83714F-B7B6-224C-9DC7-88F4EBC04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4192" y="1484784"/>
            <a:ext cx="276896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0710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slingen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5600469-9CE4-8D48-9B38-8FDA6CF74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7850" y="2924944"/>
            <a:ext cx="8496300" cy="16144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9299AFB-3F0A-DD40-8709-9F2002C15E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7850" y="2474318"/>
            <a:ext cx="8496300" cy="5226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FÖRSKOLAN FÖRSKOLENAMN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2CDD5-9800-A542-8379-2A097FF5B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8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F9BEF05-68B1-B241-B402-FAFFD94BDAA2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2204864"/>
            <a:ext cx="8994546" cy="35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7A8E1DD-88F0-874D-8134-E601C3F1F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39" y="1484784"/>
            <a:ext cx="8994319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2340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EFCCD2F-CD40-D34D-A44A-46B8B58DBF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1772816"/>
            <a:ext cx="8577263" cy="402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0674FF-8628-8C48-9C25-FC7A5D3CE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663" y="1340768"/>
            <a:ext cx="8534400" cy="238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828099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340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F94A1-54F6-AF41-B8CC-3748917D3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397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219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ysslingen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826EF-A59B-D347-93F7-474933CE4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5711" y="2693490"/>
            <a:ext cx="5200578" cy="16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4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slingen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5600469-9CE4-8D48-9B38-8FDA6CF74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7850" y="2924944"/>
            <a:ext cx="8496300" cy="16144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9299AFB-3F0A-DD40-8709-9F2002C15E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7850" y="2474318"/>
            <a:ext cx="8496300" cy="5226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FÖRSKOLAN FÖRSKOLENAMN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2CDD5-9800-A542-8379-2A097FF5B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4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8D0EE-99F1-9C45-8B1D-04558681D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1986" y="2420888"/>
            <a:ext cx="8496300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Kapitel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E6A89-7CBE-434F-B1E7-4F0D4A2EC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1986" y="4009855"/>
            <a:ext cx="8496300" cy="434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Valfri underrubrik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5CD62FA-0A53-C04F-95AE-28117A1A7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091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2151A8D-2B65-814C-92E8-BE33C308E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476672"/>
            <a:ext cx="2047511" cy="20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87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BD967B6-DC02-6543-921C-9F86B83FB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smtClean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D86D45-0B91-D042-AE9D-3D021DF7B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8517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669E12-AAA8-9447-94C7-CB45C1860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CE3F1C9-B964-E940-9827-A5114AA9D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95066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03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8D0EE-99F1-9C45-8B1D-04558681D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1986" y="2420888"/>
            <a:ext cx="8496300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Kapitel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E6A89-7CBE-434F-B1E7-4F0D4A2EC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1986" y="4009855"/>
            <a:ext cx="8496300" cy="434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Valfri underrubrik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5CD62FA-0A53-C04F-95AE-28117A1A7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091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2151A8D-2B65-814C-92E8-BE33C308E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476672"/>
            <a:ext cx="2047511" cy="20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39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Brödtext</a:t>
            </a:r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47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komm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B40BA2-6A01-6E40-83D0-6698D5461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192" y="2315309"/>
            <a:ext cx="2768967" cy="3489179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Kommentarer</a:t>
            </a:r>
            <a:endParaRPr lang="sv-SE" dirty="0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074194A-EA2D-DB43-BF59-36C48DFB67A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1484784"/>
            <a:ext cx="5772150" cy="431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83714F-B7B6-224C-9DC7-88F4EBC04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4192" y="1484784"/>
            <a:ext cx="276896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11875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F9BEF05-68B1-B241-B402-FAFFD94BDAA2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2204864"/>
            <a:ext cx="8994546" cy="35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7A8E1DD-88F0-874D-8134-E601C3F1F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39" y="1484784"/>
            <a:ext cx="8994319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89151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EFCCD2F-CD40-D34D-A44A-46B8B58DBF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1772816"/>
            <a:ext cx="8577263" cy="402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0674FF-8628-8C48-9C25-FC7A5D3CE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663" y="1340768"/>
            <a:ext cx="8534400" cy="238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641086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08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F94A1-54F6-AF41-B8CC-3748917D3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48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016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8D0EE-99F1-9C45-8B1D-04558681D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1986" y="2420888"/>
            <a:ext cx="8496300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Kapitel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E6A89-7CBE-434F-B1E7-4F0D4A2EC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1986" y="4009855"/>
            <a:ext cx="8496300" cy="434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Valfri underrubrik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30B752-E586-BB4F-9661-09DAC1FA9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091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0490956-D789-3849-8D4B-C956643DA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476672"/>
            <a:ext cx="2047511" cy="20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0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BD967B6-DC02-6543-921C-9F86B83FB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smtClean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D86D45-0B91-D042-AE9D-3D021DF7B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740060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669E12-AAA8-9447-94C7-CB45C1860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CE3F1C9-B964-E940-9827-A5114AA9D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1225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20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BD967B6-DC02-6543-921C-9F86B83FB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smtClean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D86D45-0B91-D042-AE9D-3D021DF7B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28393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Brödtext</a:t>
            </a:r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21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komm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B40BA2-6A01-6E40-83D0-6698D5461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192" y="2315309"/>
            <a:ext cx="2768967" cy="3489179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Kommentarer</a:t>
            </a:r>
            <a:endParaRPr lang="sv-SE" dirty="0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074194A-EA2D-DB43-BF59-36C48DFB67A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1484784"/>
            <a:ext cx="5772150" cy="431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83714F-B7B6-224C-9DC7-88F4EBC04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4192" y="1484784"/>
            <a:ext cx="276896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6855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F9BEF05-68B1-B241-B402-FAFFD94BDAA2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2204864"/>
            <a:ext cx="8994546" cy="35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7A8E1DD-88F0-874D-8134-E601C3F1F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39" y="1484784"/>
            <a:ext cx="8994319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450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EFCCD2F-CD40-D34D-A44A-46B8B58DBF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1772816"/>
            <a:ext cx="8577263" cy="402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0674FF-8628-8C48-9C25-FC7A5D3CE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663" y="1340768"/>
            <a:ext cx="8534400" cy="238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40908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906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F94A1-54F6-AF41-B8CC-3748917D3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397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5360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8894-AC4D-4D7D-9E62-20F9EADA9D3A}" type="datetime1">
              <a:rPr lang="sv-SE" smtClean="0"/>
              <a:t>2022-01-26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6C90-0B2E-7742-8F7E-336A680CC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614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8D0EE-99F1-9C45-8B1D-04558681D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1986" y="2420888"/>
            <a:ext cx="8496300" cy="1584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Kapitel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E6A89-7CBE-434F-B1E7-4F0D4A2EC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1986" y="4009855"/>
            <a:ext cx="8496300" cy="434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Valfri underrubrik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1478DA6-CBD0-A54E-A8F1-99B92BCD7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8982" y="379810"/>
            <a:ext cx="1594036" cy="5091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D61D7AF-8EDF-6845-8F33-A667C33EE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476672"/>
            <a:ext cx="2047511" cy="20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7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BD967B6-DC02-6543-921C-9F86B83FB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smtClean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D86D45-0B91-D042-AE9D-3D021DF7B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06701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669E12-AAA8-9447-94C7-CB45C1860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CE3F1C9-B964-E940-9827-A5114AA9D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2140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669E12-AAA8-9447-94C7-CB45C1860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315309"/>
            <a:ext cx="8534400" cy="3485658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CE3F1C9-B964-E940-9827-A5114AA9D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484784"/>
            <a:ext cx="8534400" cy="5085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613427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69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Brödtext</a:t>
            </a:r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35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komm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B40BA2-6A01-6E40-83D0-6698D5461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192" y="2315309"/>
            <a:ext cx="2768967" cy="3489179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Kommentarer</a:t>
            </a:r>
            <a:endParaRPr lang="sv-SE" dirty="0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074194A-EA2D-DB43-BF59-36C48DFB67A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1484784"/>
            <a:ext cx="5772150" cy="431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83714F-B7B6-224C-9DC7-88F4EBC04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4192" y="1484784"/>
            <a:ext cx="276896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6497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F9BEF05-68B1-B241-B402-FAFFD94BDAA2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2204864"/>
            <a:ext cx="8994546" cy="35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7A8E1DD-88F0-874D-8134-E601C3F1F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39" y="1484784"/>
            <a:ext cx="8994319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66083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EFCCD2F-CD40-D34D-A44A-46B8B58DBF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1772816"/>
            <a:ext cx="8577263" cy="402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0674FF-8628-8C48-9C25-FC7A5D3CE6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663" y="1340768"/>
            <a:ext cx="8534400" cy="238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717822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525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 h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8C35FD-3D09-4C47-B8E3-B5C7F860E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F94A1-54F6-AF41-B8CC-3748917D3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397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2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Punkt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2</a:t>
            </a:r>
          </a:p>
          <a:p>
            <a:pPr lvl="0"/>
            <a:r>
              <a:rPr lang="en-US" dirty="0" err="1"/>
              <a:t>Punkt</a:t>
            </a:r>
            <a:r>
              <a:rPr lang="en-US" dirty="0"/>
              <a:t> 3</a:t>
            </a:r>
          </a:p>
          <a:p>
            <a:pPr lvl="0"/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36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638AB2-6C6D-444A-ACDC-1F31CCAB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840" y="2315309"/>
            <a:ext cx="4267200" cy="3485658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Brödtext</a:t>
            </a:r>
            <a:endParaRPr lang="sv-S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FF7821-B27B-5E4D-871A-D348823F3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840" y="1484784"/>
            <a:ext cx="4267200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D0B6362-ADDA-6845-90EB-572D7259C2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5959" y="1484784"/>
            <a:ext cx="4310063" cy="431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132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komm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EB40BA2-6A01-6E40-83D0-6698D5461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192" y="2315309"/>
            <a:ext cx="2768967" cy="3489179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Kommentarer</a:t>
            </a:r>
            <a:endParaRPr lang="sv-SE" dirty="0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074194A-EA2D-DB43-BF59-36C48DFB67A8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598613" y="1484784"/>
            <a:ext cx="5772150" cy="431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83714F-B7B6-224C-9DC7-88F4EBC04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4192" y="1484784"/>
            <a:ext cx="276896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469436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Relationship Id="rId9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43963289-326A-4B4F-A292-44B71CE75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8151"/>
          <a:stretch/>
        </p:blipFill>
        <p:spPr>
          <a:xfrm>
            <a:off x="10704513" y="2276872"/>
            <a:ext cx="1487488" cy="260246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A75FC0C-678B-D849-B361-EFF41498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34290"/>
          <a:stretch/>
        </p:blipFill>
        <p:spPr>
          <a:xfrm>
            <a:off x="7419774" y="5013177"/>
            <a:ext cx="3068714" cy="184482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7139C2B-E7AD-934B-8978-44FA28CCB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48163" r="33433"/>
          <a:stretch/>
        </p:blipFill>
        <p:spPr>
          <a:xfrm flipH="1">
            <a:off x="-1" y="0"/>
            <a:ext cx="3503711" cy="26024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75A02D9-7090-D640-8ACF-A930FF2F2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57251" b="40092"/>
          <a:stretch/>
        </p:blipFill>
        <p:spPr>
          <a:xfrm rot="16200000">
            <a:off x="9923240" y="-621503"/>
            <a:ext cx="1647258" cy="289026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5C14027-1863-1C4B-9A1D-57A0EF6CA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49058" b="49353"/>
          <a:stretch/>
        </p:blipFill>
        <p:spPr>
          <a:xfrm>
            <a:off x="-1" y="4879336"/>
            <a:ext cx="1927508" cy="19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7" r:id="rId2"/>
    <p:sldLayoutId id="2147483687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DE344FB-4FF7-C843-933D-1A782128401C}"/>
              </a:ext>
            </a:extLst>
          </p:cNvPr>
          <p:cNvSpPr txBox="1"/>
          <p:nvPr userDrawn="1"/>
        </p:nvSpPr>
        <p:spPr>
          <a:xfrm>
            <a:off x="4258001" y="623731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0" i="0" dirty="0">
                <a:latin typeface="Helvetica" pitchFamily="2" charset="0"/>
              </a:rPr>
              <a:t>Pysslingen Förskolor | 12 november 2019 | Sida </a:t>
            </a:r>
            <a:fld id="{3770131C-0921-9C4B-ACA5-E87C791E1548}" type="slidenum">
              <a:rPr lang="sv-SE" sz="1200" b="0" i="0" smtClean="0">
                <a:latin typeface="Helvetica" pitchFamily="2" charset="0"/>
              </a:rPr>
              <a:pPr algn="ctr"/>
              <a:t>‹#›</a:t>
            </a:fld>
            <a:endParaRPr lang="sv-SE" sz="1200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76" r:id="rId3"/>
    <p:sldLayoutId id="2147483677" r:id="rId4"/>
    <p:sldLayoutId id="2147483689" r:id="rId5"/>
    <p:sldLayoutId id="2147483690" r:id="rId6"/>
    <p:sldLayoutId id="2147483691" r:id="rId7"/>
    <p:sldLayoutId id="2147483678" r:id="rId8"/>
    <p:sldLayoutId id="2147483680" r:id="rId9"/>
    <p:sldLayoutId id="214748371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BF672C7F-0F8D-384C-AB41-06F7C1AB8CDE}"/>
              </a:ext>
            </a:extLst>
          </p:cNvPr>
          <p:cNvSpPr txBox="1"/>
          <p:nvPr userDrawn="1"/>
        </p:nvSpPr>
        <p:spPr>
          <a:xfrm>
            <a:off x="4257996" y="623731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0" i="0" dirty="0">
                <a:latin typeface="Helvetica" pitchFamily="2" charset="0"/>
              </a:rPr>
              <a:t>Pysslingen Förskolor | 12 november 2019 | Sida </a:t>
            </a:r>
            <a:fld id="{3770131C-0921-9C4B-ACA5-E87C791E1548}" type="slidenum">
              <a:rPr lang="sv-SE" sz="1200" b="0" i="0" smtClean="0">
                <a:latin typeface="Helvetica" pitchFamily="2" charset="0"/>
              </a:rPr>
              <a:pPr algn="ctr"/>
              <a:t>‹#›</a:t>
            </a:fld>
            <a:endParaRPr lang="sv-SE" sz="1200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13" r:id="rId9"/>
    <p:sldLayoutId id="2147483716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CC65C18-3585-9E44-804E-F22630DA2C74}"/>
              </a:ext>
            </a:extLst>
          </p:cNvPr>
          <p:cNvSpPr txBox="1"/>
          <p:nvPr userDrawn="1"/>
        </p:nvSpPr>
        <p:spPr>
          <a:xfrm>
            <a:off x="4257996" y="623731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0" i="0" dirty="0">
                <a:latin typeface="Helvetica" pitchFamily="2" charset="0"/>
              </a:rPr>
              <a:t>Pysslingen Förskolor | 12 november 2019 | Sida </a:t>
            </a:r>
            <a:fld id="{3770131C-0921-9C4B-ACA5-E87C791E1548}" type="slidenum">
              <a:rPr lang="sv-SE" sz="1200" b="0" i="0" smtClean="0">
                <a:latin typeface="Helvetica" pitchFamily="2" charset="0"/>
              </a:rPr>
              <a:pPr algn="ctr"/>
              <a:t>‹#›</a:t>
            </a:fld>
            <a:endParaRPr lang="sv-SE" sz="1200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4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43963289-326A-4B4F-A292-44B71CE75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8151"/>
          <a:stretch/>
        </p:blipFill>
        <p:spPr>
          <a:xfrm>
            <a:off x="10704513" y="2276872"/>
            <a:ext cx="1487488" cy="260246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A75FC0C-678B-D849-B361-EFF41498F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34290"/>
          <a:stretch/>
        </p:blipFill>
        <p:spPr>
          <a:xfrm>
            <a:off x="7419774" y="5013177"/>
            <a:ext cx="3068714" cy="184482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7139C2B-E7AD-934B-8978-44FA28CCB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8163" r="33433"/>
          <a:stretch/>
        </p:blipFill>
        <p:spPr>
          <a:xfrm flipH="1">
            <a:off x="-1" y="0"/>
            <a:ext cx="3503711" cy="26024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75A02D9-7090-D640-8ACF-A930FF2F2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7251" b="40092"/>
          <a:stretch/>
        </p:blipFill>
        <p:spPr>
          <a:xfrm rot="16200000">
            <a:off x="9923240" y="-621503"/>
            <a:ext cx="1647258" cy="289026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5C14027-1863-1C4B-9A1D-57A0EF6CA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9058" b="49353"/>
          <a:stretch/>
        </p:blipFill>
        <p:spPr>
          <a:xfrm>
            <a:off x="-1" y="4879336"/>
            <a:ext cx="1927508" cy="19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DE344FB-4FF7-C843-933D-1A782128401C}"/>
              </a:ext>
            </a:extLst>
          </p:cNvPr>
          <p:cNvSpPr txBox="1"/>
          <p:nvPr userDrawn="1"/>
        </p:nvSpPr>
        <p:spPr>
          <a:xfrm>
            <a:off x="4257996" y="623731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0" i="0" dirty="0">
                <a:latin typeface="Helvetica" pitchFamily="2" charset="0"/>
              </a:rPr>
              <a:t>Pysslingen Förskolor | 12 november 2019 | Sida </a:t>
            </a:r>
            <a:fld id="{3770131C-0921-9C4B-ACA5-E87C791E1548}" type="slidenum">
              <a:rPr lang="sv-SE" sz="1200" b="0" i="0" smtClean="0">
                <a:latin typeface="Helvetica" pitchFamily="2" charset="0"/>
              </a:rPr>
              <a:pPr algn="ctr"/>
              <a:t>‹#›</a:t>
            </a:fld>
            <a:endParaRPr lang="sv-SE" sz="1200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8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CC65C18-3585-9E44-804E-F22630DA2C74}"/>
              </a:ext>
            </a:extLst>
          </p:cNvPr>
          <p:cNvSpPr txBox="1"/>
          <p:nvPr userDrawn="1"/>
        </p:nvSpPr>
        <p:spPr>
          <a:xfrm>
            <a:off x="4257996" y="623731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0" i="0" dirty="0">
                <a:latin typeface="Helvetica" pitchFamily="2" charset="0"/>
              </a:rPr>
              <a:t>Pysslingen Förskolor | 12 november 2019 | Sida </a:t>
            </a:r>
            <a:fld id="{3770131C-0921-9C4B-ACA5-E87C791E1548}" type="slidenum">
              <a:rPr lang="sv-SE" sz="1200" b="0" i="0" smtClean="0">
                <a:latin typeface="Helvetica" pitchFamily="2" charset="0"/>
              </a:rPr>
              <a:pPr algn="ctr"/>
              <a:t>‹#›</a:t>
            </a:fld>
            <a:endParaRPr lang="sv-SE" sz="1200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BF672C7F-0F8D-384C-AB41-06F7C1AB8CDE}"/>
              </a:ext>
            </a:extLst>
          </p:cNvPr>
          <p:cNvSpPr txBox="1"/>
          <p:nvPr userDrawn="1"/>
        </p:nvSpPr>
        <p:spPr>
          <a:xfrm>
            <a:off x="4257996" y="623731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0" i="0" dirty="0">
                <a:latin typeface="Helvetica" pitchFamily="2" charset="0"/>
              </a:rPr>
              <a:t>Pysslingen Förskolor | 12 november 2019 | Sida </a:t>
            </a:r>
            <a:fld id="{3770131C-0921-9C4B-ACA5-E87C791E1548}" type="slidenum">
              <a:rPr lang="sv-SE" sz="1200" b="0" i="0" smtClean="0">
                <a:latin typeface="Helvetica" pitchFamily="2" charset="0"/>
              </a:rPr>
              <a:pPr algn="ctr"/>
              <a:t>‹#›</a:t>
            </a:fld>
            <a:endParaRPr lang="sv-SE" sz="1200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7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3676331-EA24-41C7-B130-119413A5675D}"/>
              </a:ext>
            </a:extLst>
          </p:cNvPr>
          <p:cNvSpPr txBox="1"/>
          <p:nvPr/>
        </p:nvSpPr>
        <p:spPr>
          <a:xfrm>
            <a:off x="4132987" y="4293096"/>
            <a:ext cx="4350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spc="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Strategiskt ledarskap</a:t>
            </a:r>
          </a:p>
          <a:p>
            <a:pPr algn="ctr"/>
            <a:r>
              <a:rPr lang="sv-SE" sz="2800" spc="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27-28 januari 2022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783632" y="2743200"/>
            <a:ext cx="71287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 for Leaders</a:t>
            </a:r>
          </a:p>
          <a:p>
            <a:pPr algn="ctr"/>
            <a:r>
              <a:rPr lang="sv-SE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Premium </a:t>
            </a:r>
            <a:r>
              <a:rPr lang="sv-SE" sz="36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Leadership</a:t>
            </a:r>
            <a:r>
              <a:rPr lang="sv-SE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Program</a:t>
            </a:r>
            <a:endParaRPr lang="sv-SE" sz="3600" b="1" spc="3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v-SE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Tempo – antal parallella förändringar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Rätt personer, timing för byte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Kulturella förutsättningar, historia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Lärdomar</a:t>
            </a:r>
          </a:p>
        </p:txBody>
      </p:sp>
      <p:sp>
        <p:nvSpPr>
          <p:cNvPr id="4" name="Rektangel 3"/>
          <p:cNvSpPr/>
          <p:nvPr/>
        </p:nvSpPr>
        <p:spPr>
          <a:xfrm>
            <a:off x="4295800" y="609329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2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Svårare marknadsförutsättningar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Högre konkurrens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Kulturförändring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Kommersialisera nya tjänster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Utmaningar framöver</a:t>
            </a:r>
          </a:p>
        </p:txBody>
      </p:sp>
      <p:sp>
        <p:nvSpPr>
          <p:cNvPr id="4" name="Rektangel 3"/>
          <p:cNvSpPr/>
          <p:nvPr/>
        </p:nvSpPr>
        <p:spPr>
          <a:xfrm>
            <a:off x="4295800" y="609329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34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0574FB-8EA6-4568-9774-AFFC33DA2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2325" y="3170802"/>
            <a:ext cx="8534400" cy="508553"/>
          </a:xfrm>
        </p:spPr>
        <p:txBody>
          <a:bodyPr/>
          <a:lstStyle/>
          <a:p>
            <a:pPr algn="ctr"/>
            <a:r>
              <a:rPr lang="sv-SE" dirty="0"/>
              <a:t>Frågor och reflektioner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1FDFC35-88F8-40CE-ADA0-FA99B175D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82" t="26217" r="36052" b="25844"/>
          <a:stretch/>
        </p:blipFill>
        <p:spPr>
          <a:xfrm>
            <a:off x="3076855" y="5155711"/>
            <a:ext cx="1152128" cy="115212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3495866-188E-409F-BE4C-9BAE7D7B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34" y="2713965"/>
            <a:ext cx="2396783" cy="214252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5E1C88C-81BD-48CB-9E3D-ECB4DE337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70" t="26091" r="44128" b="16208"/>
          <a:stretch/>
        </p:blipFill>
        <p:spPr>
          <a:xfrm>
            <a:off x="5463986" y="388088"/>
            <a:ext cx="2068784" cy="2085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598E69E-AFE7-48B3-948A-547E83FBC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342" y="4432411"/>
            <a:ext cx="3729153" cy="209016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58F7EFD-CA3C-4A67-BCAB-5506D3571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605" y="364884"/>
            <a:ext cx="2773300" cy="186861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5261A69-18B7-4A7C-9523-800A1E0EA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855" y="442409"/>
            <a:ext cx="2068784" cy="203085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E1603A5-0E97-4E58-BC65-BA8EA19D330F}"/>
              </a:ext>
            </a:extLst>
          </p:cNvPr>
          <p:cNvSpPr/>
          <p:nvPr/>
        </p:nvSpPr>
        <p:spPr>
          <a:xfrm>
            <a:off x="3927887" y="6089375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0DC971-BBD1-49CB-9885-0DBB229E2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3152" y="2985964"/>
            <a:ext cx="2491530" cy="24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6BF06A-D273-C04E-9EEA-5D4AA2CD8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630"/>
          <a:stretch/>
        </p:blipFill>
        <p:spPr>
          <a:xfrm>
            <a:off x="3287688" y="2564904"/>
            <a:ext cx="5633636" cy="136815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3676331-EA24-41C7-B130-119413A5675D}"/>
              </a:ext>
            </a:extLst>
          </p:cNvPr>
          <p:cNvSpPr txBox="1"/>
          <p:nvPr/>
        </p:nvSpPr>
        <p:spPr>
          <a:xfrm>
            <a:off x="4756220" y="3933056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FÖRSK0LOR</a:t>
            </a:r>
          </a:p>
        </p:txBody>
      </p:sp>
    </p:spTree>
    <p:extLst>
      <p:ext uri="{BB962C8B-B14F-4D97-AF65-F5344CB8AC3E}">
        <p14:creationId xmlns:p14="http://schemas.microsoft.com/office/powerpoint/2010/main" val="345683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AutoShape 2" descr="Eldstäder - Södra Älvsborgs Räddningstjänstförb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Att landa in en ny roll</a:t>
            </a:r>
          </a:p>
        </p:txBody>
      </p:sp>
    </p:spTree>
    <p:extLst>
      <p:ext uri="{BB962C8B-B14F-4D97-AF65-F5344CB8AC3E}">
        <p14:creationId xmlns:p14="http://schemas.microsoft.com/office/powerpoint/2010/main" val="256864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526979"/>
            <a:ext cx="2152650" cy="9715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925392"/>
            <a:ext cx="2314228" cy="7197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2" y="4100149"/>
            <a:ext cx="2347317" cy="8847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1080321"/>
            <a:ext cx="2266350" cy="33201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820" y="5996766"/>
            <a:ext cx="3421372" cy="5810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524" y="3994733"/>
            <a:ext cx="2736304" cy="54779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744" y="1829502"/>
            <a:ext cx="3908673" cy="2591504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6168008" y="1935772"/>
            <a:ext cx="1398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Förändra</a:t>
            </a:r>
          </a:p>
          <a:p>
            <a:r>
              <a:rPr lang="sv-SE" dirty="0">
                <a:solidFill>
                  <a:srgbClr val="FF0000"/>
                </a:solidFill>
              </a:rPr>
              <a:t>Förbättra</a:t>
            </a:r>
          </a:p>
          <a:p>
            <a:r>
              <a:rPr lang="sv-SE" dirty="0">
                <a:solidFill>
                  <a:srgbClr val="FF0000"/>
                </a:solidFill>
              </a:rPr>
              <a:t>Göra skillnad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7278" y="5148777"/>
            <a:ext cx="4082446" cy="53071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694" y="5634204"/>
            <a:ext cx="2686050" cy="885825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1747" y="1179126"/>
            <a:ext cx="1481456" cy="1932599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8236902" y="764704"/>
            <a:ext cx="3331706" cy="2808312"/>
          </a:xfrm>
          <a:prstGeom prst="ellipse">
            <a:avLst/>
          </a:prstGeom>
          <a:noFill/>
          <a:ln>
            <a:solidFill>
              <a:srgbClr val="0041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46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295800" y="609329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14387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1127448" y="2315309"/>
            <a:ext cx="9235752" cy="34856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Sveriges äldsta och största fristående </a:t>
            </a:r>
            <a:r>
              <a:rPr lang="sv-SE" sz="1800" dirty="0" err="1"/>
              <a:t>förskoleaktör</a:t>
            </a: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1,2 </a:t>
            </a:r>
            <a:r>
              <a:rPr lang="sv-SE" sz="1800" dirty="0" err="1"/>
              <a:t>mrd</a:t>
            </a:r>
            <a:r>
              <a:rPr lang="sv-SE" sz="1800" dirty="0"/>
              <a:t> omsättning och ~3 000 medarbetare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Vuxit genom förvärv och nystarter, lite gemensamt inom Pysslingens 115 förskolor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Del av </a:t>
            </a:r>
            <a:r>
              <a:rPr lang="sv-SE" sz="1800" dirty="0" err="1"/>
              <a:t>AcadeMediakoncernen</a:t>
            </a:r>
            <a:r>
              <a:rPr lang="sv-SE" sz="1800" dirty="0"/>
              <a:t> sedan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Välkänt men otydligt varumärke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Få gemensamma erbjudanden och processer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Ojämn och sjunkande lönsamhet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Ojämn 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Missnöje med omorganisation genomförd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Stor distans mellan huvudkontor och verksamhet, staber och linjen</a:t>
            </a:r>
          </a:p>
        </p:txBody>
      </p:sp>
      <p:sp>
        <p:nvSpPr>
          <p:cNvPr id="8" name="Rektangel 7"/>
          <p:cNvSpPr/>
          <p:nvPr/>
        </p:nvSpPr>
        <p:spPr>
          <a:xfrm>
            <a:off x="4295800" y="6237312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983432" y="641166"/>
            <a:ext cx="8534400" cy="508553"/>
          </a:xfrm>
        </p:spPr>
        <p:txBody>
          <a:bodyPr/>
          <a:lstStyle/>
          <a:p>
            <a:r>
              <a:rPr lang="sv-SE" dirty="0"/>
              <a:t>Startpunkten i Pysslingen förskolor </a:t>
            </a:r>
          </a:p>
          <a:p>
            <a:r>
              <a:rPr lang="sv-SE" dirty="0"/>
              <a:t>6 augusti 2018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746" y="431596"/>
            <a:ext cx="1483699" cy="19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" y="450166"/>
            <a:ext cx="5224611" cy="278198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295800" y="609329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573016"/>
            <a:ext cx="4866268" cy="273630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5" y="3558864"/>
            <a:ext cx="5224611" cy="278645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450166"/>
            <a:ext cx="4881736" cy="27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B0FC4F-6467-4219-876D-46B701CFB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Diskutera med personen bredvid</a:t>
            </a:r>
          </a:p>
        </p:txBody>
      </p:sp>
      <p:sp>
        <p:nvSpPr>
          <p:cNvPr id="5" name="Pratbubbla: rektangel med rundade hörn 4">
            <a:extLst>
              <a:ext uri="{FF2B5EF4-FFF2-40B4-BE49-F238E27FC236}">
                <a16:creationId xmlns:a16="http://schemas.microsoft.com/office/drawing/2014/main" id="{92A3FCEC-8175-4CD0-9D59-1B0540BFD1DC}"/>
              </a:ext>
            </a:extLst>
          </p:cNvPr>
          <p:cNvSpPr/>
          <p:nvPr/>
        </p:nvSpPr>
        <p:spPr>
          <a:xfrm>
            <a:off x="1846932" y="2780928"/>
            <a:ext cx="8947720" cy="1800200"/>
          </a:xfrm>
          <a:prstGeom prst="wedgeRoundRectCallout">
            <a:avLst>
              <a:gd name="adj1" fmla="val -46239"/>
              <a:gd name="adj2" fmla="val 89308"/>
              <a:gd name="adj3" fmla="val 16667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Helvetica" panose="020B0604020202020204" pitchFamily="34" charset="0"/>
                <a:cs typeface="Helvetica" panose="020B0604020202020204" pitchFamily="34" charset="0"/>
              </a:rPr>
              <a:t>Hur har du gjort för att skapa dig en uppfattning om nuläget när du landat i ny roll/ny organisation?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013A81-CF75-4D3A-A04F-3868C6DBA045}"/>
              </a:ext>
            </a:extLst>
          </p:cNvPr>
          <p:cNvSpPr/>
          <p:nvPr/>
        </p:nvSpPr>
        <p:spPr>
          <a:xfrm>
            <a:off x="4295800" y="601206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5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487488" y="692696"/>
            <a:ext cx="8534400" cy="508553"/>
          </a:xfrm>
        </p:spPr>
        <p:txBody>
          <a:bodyPr/>
          <a:lstStyle/>
          <a:p>
            <a:r>
              <a:rPr lang="sv-SE" dirty="0"/>
              <a:t>Resan så här långt</a:t>
            </a:r>
          </a:p>
        </p:txBody>
      </p:sp>
      <p:sp>
        <p:nvSpPr>
          <p:cNvPr id="5" name="Rektangel 4"/>
          <p:cNvSpPr/>
          <p:nvPr/>
        </p:nvSpPr>
        <p:spPr>
          <a:xfrm>
            <a:off x="4295800" y="601206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text 3"/>
          <p:cNvSpPr txBox="1">
            <a:spLocks/>
          </p:cNvSpPr>
          <p:nvPr/>
        </p:nvSpPr>
        <p:spPr>
          <a:xfrm>
            <a:off x="479376" y="1435471"/>
            <a:ext cx="3655132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kern="1200" smtClean="0">
                <a:solidFill>
                  <a:schemeClr val="tx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År 1 18/19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Ändringar i ledningsgruppen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Besöka verksamheterna, lära känna nyckelpersoner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Tydligare mål och inriktning, tydligare 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Rekrytering av Marknadschef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Supportfunktioner närmare verksamheten - förenkling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Avveckling av 10% av förskolorna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2 nystarter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Ny varumärkesplattform</a:t>
            </a:r>
          </a:p>
        </p:txBody>
      </p:sp>
      <p:sp>
        <p:nvSpPr>
          <p:cNvPr id="10" name="Platshållare för text 3"/>
          <p:cNvSpPr txBox="1">
            <a:spLocks/>
          </p:cNvSpPr>
          <p:nvPr/>
        </p:nvSpPr>
        <p:spPr>
          <a:xfrm>
            <a:off x="4359170" y="1437339"/>
            <a:ext cx="3447746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kern="1200" smtClean="0">
                <a:solidFill>
                  <a:schemeClr val="tx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År 2 19/20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Tydlig förankrad vision och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Mer integrerad verksamhet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Ändringar områdesledningarna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Tydligare ekonomistyrning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HR-grunder på plats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2 nystarter och två förvärv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Ny grafisk profil och tydligare erbjudanden – maskotarna </a:t>
            </a:r>
            <a:r>
              <a:rPr lang="sv-SE" sz="1600" dirty="0" err="1"/>
              <a:t>Pyss</a:t>
            </a:r>
            <a:r>
              <a:rPr lang="sv-SE" sz="1600" dirty="0"/>
              <a:t> &amp; 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Utökad digital kompetens, digital ”hygien” och utveckling av marknadsföring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sp>
        <p:nvSpPr>
          <p:cNvPr id="11" name="Platshållare för text 3"/>
          <p:cNvSpPr txBox="1">
            <a:spLocks/>
          </p:cNvSpPr>
          <p:nvPr/>
        </p:nvSpPr>
        <p:spPr>
          <a:xfrm>
            <a:off x="8256240" y="1412776"/>
            <a:ext cx="3672408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400" b="0" i="0" kern="1200" smtClean="0">
                <a:solidFill>
                  <a:schemeClr val="tx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År 3 20/21-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Fokus på att stärka positionen som föräldrars partner även utan för förskolan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Nya hemsidor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Ny digital plattform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Fortsatt paketering av erbjudande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Utveckling av nya tjänster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Fokus på tillväxt att hitta möjliga platser för nystarter och förvärv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Fortsatt arbete med medarbetarkulturen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cxnSp>
        <p:nvCxnSpPr>
          <p:cNvPr id="13" name="Rak koppling 12"/>
          <p:cNvCxnSpPr/>
          <p:nvPr/>
        </p:nvCxnSpPr>
        <p:spPr>
          <a:xfrm>
            <a:off x="4062500" y="1706447"/>
            <a:ext cx="72008" cy="45365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>
          <a:xfrm>
            <a:off x="7959570" y="1706447"/>
            <a:ext cx="72008" cy="45365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295800" y="6093296"/>
            <a:ext cx="374441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Ökad lönsamhet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Ökad rekommendationsgrad bland föräldrar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nöjda chefer i verksamheten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61" y="4017064"/>
            <a:ext cx="4677234" cy="246831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93063"/>
            <a:ext cx="4727650" cy="24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4986"/>
      </p:ext>
    </p:extLst>
  </p:cSld>
  <p:clrMapOvr>
    <a:masterClrMapping/>
  </p:clrMapOvr>
</p:sld>
</file>

<file path=ppt/theme/theme1.xml><?xml version="1.0" encoding="utf-8"?>
<a:theme xmlns:a="http://schemas.openxmlformats.org/drawingml/2006/main" name="Pysslingen Intro">
  <a:themeElements>
    <a:clrScheme name="Custom 1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sslingen PPT_mall_191014" id="{E12FC6EE-A3DB-C84F-B47B-D1756E73B6A0}" vid="{4DA390ED-044E-124B-9A09-3084323014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ysslingen Värme">
  <a:themeElements>
    <a:clrScheme name="Pysslingen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sslingen PPT_mall_191014" id="{E12FC6EE-A3DB-C84F-B47B-D1756E73B6A0}" vid="{A9058A7F-EDC9-AA46-9E1E-65FDFF1781C3}"/>
    </a:ext>
  </a:extLst>
</a:theme>
</file>

<file path=ppt/theme/theme3.xml><?xml version="1.0" encoding="utf-8"?>
<a:theme xmlns:a="http://schemas.openxmlformats.org/drawingml/2006/main" name="Pysslingen Berg">
  <a:themeElements>
    <a:clrScheme name="Custom 1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sslingen PPT_mall_191014" id="{E12FC6EE-A3DB-C84F-B47B-D1756E73B6A0}" vid="{7D292674-0A05-4A45-9B06-D2BEAD5F785B}"/>
    </a:ext>
  </a:extLst>
</a:theme>
</file>

<file path=ppt/theme/theme4.xml><?xml version="1.0" encoding="utf-8"?>
<a:theme xmlns:a="http://schemas.openxmlformats.org/drawingml/2006/main" name="Pysslingen Sol">
  <a:themeElements>
    <a:clrScheme name="Custom 1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sslingen PPT_mall_191014" id="{E12FC6EE-A3DB-C84F-B47B-D1756E73B6A0}" vid="{76C80556-1C4F-A243-BEC7-FF2ADD0BD380}"/>
    </a:ext>
  </a:extLst>
</a:theme>
</file>

<file path=ppt/theme/theme5.xml><?xml version="1.0" encoding="utf-8"?>
<a:theme xmlns:a="http://schemas.openxmlformats.org/drawingml/2006/main" name="1_Pysslingen Intro">
  <a:themeElements>
    <a:clrScheme name="Custom 1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ysslingen Värme">
  <a:themeElements>
    <a:clrScheme name="Pysslingen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7 PPT_template" id="{C1F7113A-EA76-1B4C-B138-1D1207D17513}" vid="{0F4E0219-4CBB-2C42-81C2-13D0DA2C905F}"/>
    </a:ext>
  </a:extLst>
</a:theme>
</file>

<file path=ppt/theme/theme7.xml><?xml version="1.0" encoding="utf-8"?>
<a:theme xmlns:a="http://schemas.openxmlformats.org/drawingml/2006/main" name="1_Pysslingen Sol">
  <a:themeElements>
    <a:clrScheme name="Custom 1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7 PPT_template" id="{C1F7113A-EA76-1B4C-B138-1D1207D17513}" vid="{0F4E0219-4CBB-2C42-81C2-13D0DA2C905F}"/>
    </a:ext>
  </a:extLst>
</a:theme>
</file>

<file path=ppt/theme/theme8.xml><?xml version="1.0" encoding="utf-8"?>
<a:theme xmlns:a="http://schemas.openxmlformats.org/drawingml/2006/main" name="1_Pysslingen Berg">
  <a:themeElements>
    <a:clrScheme name="Custom 1">
      <a:dk1>
        <a:srgbClr val="000000"/>
      </a:dk1>
      <a:lt1>
        <a:srgbClr val="FFFFFF"/>
      </a:lt1>
      <a:dk2>
        <a:srgbClr val="FF6750"/>
      </a:dk2>
      <a:lt2>
        <a:srgbClr val="D8E9F6"/>
      </a:lt2>
      <a:accent1>
        <a:srgbClr val="D8EDDE"/>
      </a:accent1>
      <a:accent2>
        <a:srgbClr val="FCE9E3"/>
      </a:accent2>
      <a:accent3>
        <a:srgbClr val="7349E6"/>
      </a:accent3>
      <a:accent4>
        <a:srgbClr val="E8EEF0"/>
      </a:accent4>
      <a:accent5>
        <a:srgbClr val="FFF3D5"/>
      </a:accent5>
      <a:accent6>
        <a:srgbClr val="FDC713"/>
      </a:accent6>
      <a:hlink>
        <a:srgbClr val="32A0F0"/>
      </a:hlink>
      <a:folHlink>
        <a:srgbClr val="00417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7 PPT_template" id="{C1F7113A-EA76-1B4C-B138-1D1207D17513}" vid="{0F4E0219-4CBB-2C42-81C2-13D0DA2C905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Pysslingen Intro</Template>
  <TotalTime>39160</TotalTime>
  <Words>393</Words>
  <Application>Microsoft Office PowerPoint</Application>
  <PresentationFormat>Bredbild</PresentationFormat>
  <Paragraphs>87</Paragraphs>
  <Slides>14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Pysslingen Intro</vt:lpstr>
      <vt:lpstr>Pysslingen Värme</vt:lpstr>
      <vt:lpstr>Pysslingen Berg</vt:lpstr>
      <vt:lpstr>Pysslingen Sol</vt:lpstr>
      <vt:lpstr>1_Pysslingen Intro</vt:lpstr>
      <vt:lpstr>1_Pysslingen Värme</vt:lpstr>
      <vt:lpstr>1_Pysslingen Sol</vt:lpstr>
      <vt:lpstr>1_Pysslingen Berg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Dahlbäck</dc:creator>
  <cp:lastModifiedBy>Veronica Rörsgård</cp:lastModifiedBy>
  <cp:revision>74</cp:revision>
  <cp:lastPrinted>2020-01-14T10:09:57Z</cp:lastPrinted>
  <dcterms:created xsi:type="dcterms:W3CDTF">2019-11-04T15:58:44Z</dcterms:created>
  <dcterms:modified xsi:type="dcterms:W3CDTF">2022-01-26T11:53:45Z</dcterms:modified>
</cp:coreProperties>
</file>